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3" r:id="rId23"/>
    <p:sldId id="277" r:id="rId24"/>
  </p:sldIdLst>
  <p:sldSz cx="9144000" cy="5143500" type="screen16x9"/>
  <p:notesSz cx="6858000" cy="9144000"/>
  <p:embeddedFontLst>
    <p:embeddedFont>
      <p:font typeface="Lato" panose="020F0502020204030203" pitchFamily="34" charset="0"/>
      <p:regular r:id="rId26"/>
      <p:bold r:id="rId27"/>
      <p:italic r:id="rId28"/>
      <p:boldItalic r:id="rId29"/>
    </p:embeddedFont>
    <p:embeddedFont>
      <p:font typeface="Raleway" panose="020B0604020202020204" pitchFamily="2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d16a4acf5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d16a4acf5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d16a4acf5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d16a4acf5f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fd8a1982a8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fd8a1982a8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01c4f4806c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01c4f4806c_1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1e44de63bf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1e44de63bf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1e44de63bf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1e44de63bf_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1e44de63bf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1e44de63bf_1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1e44de63bf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1e44de63bf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1e44de63bf_1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1e44de63bf_1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1e44de63bf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1e44de63bf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4ce8885028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4ce8885028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01c4f480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01c4f480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1025eb9149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1025eb9149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1e44de63bf_4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1e44de63bf_4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81320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1e44de63bf_4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1e44de63bf_4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1dd3867e9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1dd3867e97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1dd3867e9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1dd3867e97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1dd3867e9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1dd3867e9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0de26c552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0de26c5520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1e44de63b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1e44de63b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fd8a1982a8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fd8a1982a8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fd8a1982a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fd8a1982a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github.blog/2022-09-08-github-copilot-now-available-for-teachers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10.1145/3511861.3511863" TargetMode="External"/><Relationship Id="rId7" Type="http://schemas.openxmlformats.org/officeDocument/2006/relationships/hyperlink" Target="https://dl.acm.org/doi/10.1145/3545945.3569770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l.acm.org/doi/10.1145/3545945.3569759" TargetMode="External"/><Relationship Id="rId5" Type="http://schemas.openxmlformats.org/officeDocument/2006/relationships/hyperlink" Target="https://dl.acm.org/doi/abs/10.1145/3501385.3543957" TargetMode="External"/><Relationship Id="rId4" Type="http://schemas.openxmlformats.org/officeDocument/2006/relationships/hyperlink" Target="https://dl.acm.org/doi/10.1145/3576123.3576134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 idx="4294967295"/>
          </p:nvPr>
        </p:nvSpPr>
        <p:spPr>
          <a:xfrm>
            <a:off x="2547500" y="126825"/>
            <a:ext cx="6576900" cy="20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/>
              <a:t>Programming Is Hard</a:t>
            </a:r>
            <a:endParaRPr sz="27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 i="1"/>
              <a:t>Or at Least It Used to Be:</a:t>
            </a:r>
            <a:r>
              <a:rPr lang="en" sz="2150"/>
              <a:t> </a:t>
            </a:r>
            <a:endParaRPr sz="21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/>
              <a:t>Educational Opportunities and Challenges </a:t>
            </a:r>
            <a:endParaRPr sz="21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/>
              <a:t>of AI Code Generation</a:t>
            </a:r>
            <a:endParaRPr sz="3000"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4294967295"/>
          </p:nvPr>
        </p:nvSpPr>
        <p:spPr>
          <a:xfrm>
            <a:off x="155100" y="2506375"/>
            <a:ext cx="8833800" cy="18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Brett A.  Becker    </a:t>
            </a:r>
            <a:r>
              <a:rPr lang="en">
                <a:solidFill>
                  <a:schemeClr val="dk2"/>
                </a:solidFill>
              </a:rPr>
              <a:t>Paul Denny</a:t>
            </a:r>
            <a:r>
              <a:rPr lang="en"/>
              <a:t>     James Finnie-Ansley      </a:t>
            </a:r>
            <a:r>
              <a:rPr lang="en">
                <a:solidFill>
                  <a:schemeClr val="dk2"/>
                </a:solidFill>
              </a:rPr>
              <a:t>Andrew Luxton-Reilly</a:t>
            </a:r>
            <a:r>
              <a:rPr lang="en"/>
              <a:t>      James Prather     </a:t>
            </a:r>
            <a:r>
              <a:rPr lang="en">
                <a:solidFill>
                  <a:schemeClr val="dk2"/>
                </a:solidFill>
              </a:rPr>
              <a:t>Eddie Antonio Santos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88" name="Google Shape;8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327" y="2983500"/>
            <a:ext cx="479850" cy="60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2200" y="3004652"/>
            <a:ext cx="583425" cy="56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5504" y="3131998"/>
            <a:ext cx="1130514" cy="30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1055775" y="-561575"/>
            <a:ext cx="720457" cy="226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8650" y="3004652"/>
            <a:ext cx="583425" cy="56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3438" y="3004652"/>
            <a:ext cx="583425" cy="56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4677" y="2983513"/>
            <a:ext cx="479850" cy="60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2637500" y="3651162"/>
            <a:ext cx="1659125" cy="165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0642822">
            <a:off x="1500114" y="3907945"/>
            <a:ext cx="1284046" cy="1286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3205" y="3803073"/>
            <a:ext cx="932082" cy="134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799997">
            <a:off x="4296615" y="3794720"/>
            <a:ext cx="1369323" cy="1372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833000" y="3851832"/>
            <a:ext cx="1490699" cy="1343543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3"/>
          <p:cNvSpPr/>
          <p:nvPr/>
        </p:nvSpPr>
        <p:spPr>
          <a:xfrm>
            <a:off x="8124600" y="3586875"/>
            <a:ext cx="1019400" cy="6630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Meow!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3B5F19-F8D3-41E0-09C8-8DD502559B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90760" y="3922641"/>
            <a:ext cx="1164221" cy="122085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 txBox="1">
            <a:spLocks noGrp="1"/>
          </p:cNvSpPr>
          <p:nvPr>
            <p:ph type="title"/>
          </p:nvPr>
        </p:nvSpPr>
        <p:spPr>
          <a:xfrm>
            <a:off x="721318" y="559371"/>
            <a:ext cx="81711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</a:t>
            </a:r>
            <a:endParaRPr/>
          </a:p>
        </p:txBody>
      </p:sp>
      <p:sp>
        <p:nvSpPr>
          <p:cNvPr id="165" name="Google Shape;165;p22"/>
          <p:cNvSpPr txBox="1"/>
          <p:nvPr/>
        </p:nvSpPr>
        <p:spPr>
          <a:xfrm>
            <a:off x="792525" y="1505800"/>
            <a:ext cx="3918600" cy="22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Bias and harmful outputs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○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Appropriate code for novices?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○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Codex “</a:t>
            </a:r>
            <a:r>
              <a:rPr lang="en" sz="1500" i="1">
                <a:latin typeface="Lato"/>
                <a:ea typeface="Lato"/>
                <a:cs typeface="Lato"/>
                <a:sym typeface="Lato"/>
              </a:rPr>
              <a:t>can be prompted in ways that generate racist, denigratory, and otherwise harmful outputs as code comments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” </a:t>
            </a:r>
            <a:br>
              <a:rPr lang="en" sz="1500">
                <a:latin typeface="Lato"/>
                <a:ea typeface="Lato"/>
                <a:cs typeface="Lato"/>
                <a:sym typeface="Lato"/>
              </a:rPr>
            </a:br>
            <a:r>
              <a:rPr lang="en" sz="1500">
                <a:latin typeface="Lato"/>
                <a:ea typeface="Lato"/>
                <a:cs typeface="Lato"/>
                <a:sym typeface="Lato"/>
              </a:rPr>
              <a:t>(Chen et al. 2021)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6" name="Google Shape;166;p22"/>
          <p:cNvSpPr txBox="1"/>
          <p:nvPr/>
        </p:nvSpPr>
        <p:spPr>
          <a:xfrm>
            <a:off x="5397946" y="1505800"/>
            <a:ext cx="3061200" cy="24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i="1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“Computer science academics enjoying coffee at a conference coffee break”</a:t>
            </a:r>
            <a:endParaRPr sz="2900" i="1">
              <a:solidFill>
                <a:srgbClr val="0000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1125" y="658365"/>
            <a:ext cx="4261924" cy="421183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3"/>
          <p:cNvSpPr txBox="1">
            <a:spLocks noGrp="1"/>
          </p:cNvSpPr>
          <p:nvPr>
            <p:ph type="title"/>
          </p:nvPr>
        </p:nvSpPr>
        <p:spPr>
          <a:xfrm>
            <a:off x="721318" y="559371"/>
            <a:ext cx="81711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</a:t>
            </a:r>
            <a:endParaRPr/>
          </a:p>
        </p:txBody>
      </p:sp>
      <p:sp>
        <p:nvSpPr>
          <p:cNvPr id="173" name="Google Shape;173;p23"/>
          <p:cNvSpPr txBox="1"/>
          <p:nvPr/>
        </p:nvSpPr>
        <p:spPr>
          <a:xfrm>
            <a:off x="792525" y="1505800"/>
            <a:ext cx="3918600" cy="22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Bias and harmful outputs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○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Appropriate code for novices?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○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Codex “</a:t>
            </a:r>
            <a:r>
              <a:rPr lang="en" sz="1500" i="1">
                <a:latin typeface="Lato"/>
                <a:ea typeface="Lato"/>
                <a:cs typeface="Lato"/>
                <a:sym typeface="Lato"/>
              </a:rPr>
              <a:t>can be prompted in ways that generate racist, denigratory, and otherwise harmful outputs as code comments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” </a:t>
            </a:r>
            <a:br>
              <a:rPr lang="en" sz="1500">
                <a:latin typeface="Lato"/>
                <a:ea typeface="Lato"/>
                <a:cs typeface="Lato"/>
                <a:sym typeface="Lato"/>
              </a:rPr>
            </a:br>
            <a:r>
              <a:rPr lang="en" sz="1500">
                <a:latin typeface="Lato"/>
                <a:ea typeface="Lato"/>
                <a:cs typeface="Lato"/>
                <a:sym typeface="Lato"/>
              </a:rPr>
              <a:t>(Chen et al. 2021)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4"/>
          <p:cNvSpPr txBox="1">
            <a:spLocks noGrp="1"/>
          </p:cNvSpPr>
          <p:nvPr>
            <p:ph type="title"/>
          </p:nvPr>
        </p:nvSpPr>
        <p:spPr>
          <a:xfrm>
            <a:off x="721318" y="559371"/>
            <a:ext cx="81711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</a:t>
            </a:r>
            <a:endParaRPr/>
          </a:p>
        </p:txBody>
      </p:sp>
      <p:sp>
        <p:nvSpPr>
          <p:cNvPr id="179" name="Google Shape;179;p24"/>
          <p:cNvSpPr txBox="1"/>
          <p:nvPr/>
        </p:nvSpPr>
        <p:spPr>
          <a:xfrm>
            <a:off x="326250" y="1505800"/>
            <a:ext cx="3612600" cy="3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Over-reliance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○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“</a:t>
            </a:r>
            <a:r>
              <a:rPr lang="en" sz="1500" i="1">
                <a:latin typeface="Lato"/>
                <a:ea typeface="Lato"/>
                <a:cs typeface="Lato"/>
                <a:sym typeface="Lato"/>
              </a:rPr>
              <a:t>This could </a:t>
            </a:r>
            <a:r>
              <a:rPr lang="en" sz="1500" i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particularly affect novice programmers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” </a:t>
            </a:r>
            <a:br>
              <a:rPr lang="en" sz="1500">
                <a:latin typeface="Lato"/>
                <a:ea typeface="Lato"/>
                <a:cs typeface="Lato"/>
                <a:sym typeface="Lato"/>
              </a:rPr>
            </a:br>
            <a:r>
              <a:rPr lang="en" sz="1500">
                <a:latin typeface="Lato"/>
                <a:ea typeface="Lato"/>
                <a:cs typeface="Lato"/>
                <a:sym typeface="Lato"/>
              </a:rPr>
              <a:t>(Chen et al. 2021)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○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Student interviews: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</a:pPr>
            <a:r>
              <a:rPr lang="en" i="1">
                <a:latin typeface="Lato"/>
                <a:ea typeface="Lato"/>
                <a:cs typeface="Lato"/>
                <a:sym typeface="Lato"/>
              </a:rPr>
              <a:t>“If someone is using it all of the time, then they’re not actually processing what’s going on, just hitting tab, and they don’t know what exactly they’re implementing.”</a:t>
            </a:r>
            <a:endParaRPr i="1">
              <a:latin typeface="Lato"/>
              <a:ea typeface="Lato"/>
              <a:cs typeface="Lato"/>
              <a:sym typeface="Lato"/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</a:pPr>
            <a:r>
              <a:rPr lang="en" i="1">
                <a:latin typeface="Lato"/>
                <a:ea typeface="Lato"/>
                <a:cs typeface="Lato"/>
                <a:sym typeface="Lato"/>
              </a:rPr>
              <a:t>“It would make me a worse problem solver because I’m relying on it to help me out.”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0" name="Google Shape;18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2249" y="1324050"/>
            <a:ext cx="4951751" cy="381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5"/>
          <p:cNvSpPr txBox="1">
            <a:spLocks noGrp="1"/>
          </p:cNvSpPr>
          <p:nvPr>
            <p:ph type="title"/>
          </p:nvPr>
        </p:nvSpPr>
        <p:spPr>
          <a:xfrm>
            <a:off x="729450" y="556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Opportunities</a:t>
            </a:r>
            <a:endParaRPr/>
          </a:p>
        </p:txBody>
      </p:sp>
      <p:sp>
        <p:nvSpPr>
          <p:cNvPr id="186" name="Google Shape;186;p25"/>
          <p:cNvSpPr txBox="1"/>
          <p:nvPr/>
        </p:nvSpPr>
        <p:spPr>
          <a:xfrm>
            <a:off x="792525" y="1505800"/>
            <a:ext cx="76956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produce </a:t>
            </a:r>
            <a:r>
              <a:rPr lang="en" sz="1600" b="1" i="1">
                <a:latin typeface="Lato"/>
                <a:ea typeface="Lato"/>
                <a:cs typeface="Lato"/>
                <a:sym typeface="Lato"/>
              </a:rPr>
              <a:t>unlimited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 example solutions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idiomatic, showcases different problem solving styles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7" name="Google Shape;18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400" y="2170388"/>
            <a:ext cx="2494955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5"/>
          <p:cNvPicPr preferRelativeResize="0"/>
          <p:nvPr/>
        </p:nvPicPr>
        <p:blipFill rotWithShape="1">
          <a:blip r:embed="rId4">
            <a:alphaModFix/>
          </a:blip>
          <a:srcRect r="59060"/>
          <a:stretch/>
        </p:blipFill>
        <p:spPr>
          <a:xfrm>
            <a:off x="2808653" y="2259225"/>
            <a:ext cx="2494950" cy="18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5"/>
          <p:cNvPicPr preferRelativeResize="0"/>
          <p:nvPr/>
        </p:nvPicPr>
        <p:blipFill rotWithShape="1">
          <a:blip r:embed="rId4">
            <a:alphaModFix/>
          </a:blip>
          <a:srcRect l="44705"/>
          <a:stretch/>
        </p:blipFill>
        <p:spPr>
          <a:xfrm>
            <a:off x="5667625" y="2259225"/>
            <a:ext cx="3369774" cy="1847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6"/>
          <p:cNvSpPr txBox="1">
            <a:spLocks noGrp="1"/>
          </p:cNvSpPr>
          <p:nvPr>
            <p:ph type="title"/>
          </p:nvPr>
        </p:nvSpPr>
        <p:spPr>
          <a:xfrm>
            <a:off x="729450" y="556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Opportunities</a:t>
            </a:r>
            <a:endParaRPr/>
          </a:p>
        </p:txBody>
      </p:sp>
      <p:sp>
        <p:nvSpPr>
          <p:cNvPr id="195" name="Google Shape;195;p26"/>
          <p:cNvSpPr txBox="1"/>
          <p:nvPr/>
        </p:nvSpPr>
        <p:spPr>
          <a:xfrm>
            <a:off x="792525" y="1505800"/>
            <a:ext cx="76956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generate code for review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LLMs are </a:t>
            </a:r>
            <a:r>
              <a:rPr lang="en" sz="1600" b="1">
                <a:latin typeface="Lato"/>
                <a:ea typeface="Lato"/>
                <a:cs typeface="Lato"/>
                <a:sym typeface="Lato"/>
              </a:rPr>
              <a:t>confidently wrong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 — exploit this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6" name="Google Shape;19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8437" y="2236175"/>
            <a:ext cx="3113230" cy="244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7"/>
          <p:cNvSpPr txBox="1">
            <a:spLocks noGrp="1"/>
          </p:cNvSpPr>
          <p:nvPr>
            <p:ph type="title"/>
          </p:nvPr>
        </p:nvSpPr>
        <p:spPr>
          <a:xfrm>
            <a:off x="729450" y="556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Opportunities</a:t>
            </a:r>
            <a:endParaRPr/>
          </a:p>
        </p:txBody>
      </p:sp>
      <p:sp>
        <p:nvSpPr>
          <p:cNvPr id="202" name="Google Shape;202;p27"/>
          <p:cNvSpPr txBox="1"/>
          <p:nvPr/>
        </p:nvSpPr>
        <p:spPr>
          <a:xfrm>
            <a:off x="792525" y="1505800"/>
            <a:ext cx="24855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solve “</a:t>
            </a:r>
            <a:r>
              <a:rPr lang="en" sz="1600" b="1">
                <a:latin typeface="Lato"/>
                <a:ea typeface="Lato"/>
                <a:cs typeface="Lato"/>
                <a:sym typeface="Lato"/>
              </a:rPr>
              <a:t>blank page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” syndrome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3" name="Google Shape;20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78025" y="1270875"/>
            <a:ext cx="5091937" cy="374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8"/>
          <p:cNvSpPr txBox="1">
            <a:spLocks noGrp="1"/>
          </p:cNvSpPr>
          <p:nvPr>
            <p:ph type="title"/>
          </p:nvPr>
        </p:nvSpPr>
        <p:spPr>
          <a:xfrm>
            <a:off x="729450" y="556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Opportunities</a:t>
            </a:r>
            <a:endParaRPr/>
          </a:p>
        </p:txBody>
      </p:sp>
      <p:sp>
        <p:nvSpPr>
          <p:cNvPr id="209" name="Google Shape;209;p28"/>
          <p:cNvSpPr txBox="1"/>
          <p:nvPr/>
        </p:nvSpPr>
        <p:spPr>
          <a:xfrm>
            <a:off x="792525" y="1505800"/>
            <a:ext cx="24855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solve “</a:t>
            </a:r>
            <a:r>
              <a:rPr lang="en" sz="1600" b="1">
                <a:latin typeface="Lato"/>
                <a:ea typeface="Lato"/>
                <a:cs typeface="Lato"/>
                <a:sym typeface="Lato"/>
              </a:rPr>
              <a:t>blank page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” syndrome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0" name="Google Shape;21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78025" y="1270875"/>
            <a:ext cx="5091937" cy="374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 txBox="1">
            <a:spLocks noGrp="1"/>
          </p:cNvSpPr>
          <p:nvPr>
            <p:ph type="title"/>
          </p:nvPr>
        </p:nvSpPr>
        <p:spPr>
          <a:xfrm>
            <a:off x="729450" y="556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Opportunities</a:t>
            </a:r>
            <a:endParaRPr/>
          </a:p>
        </p:txBody>
      </p:sp>
      <p:pic>
        <p:nvPicPr>
          <p:cNvPr id="216" name="Google Shape;21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4500" y="1270875"/>
            <a:ext cx="5091937" cy="374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0"/>
          <p:cNvSpPr txBox="1">
            <a:spLocks noGrp="1"/>
          </p:cNvSpPr>
          <p:nvPr>
            <p:ph type="title"/>
          </p:nvPr>
        </p:nvSpPr>
        <p:spPr>
          <a:xfrm>
            <a:off x="729450" y="556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Opportunities: new, pedagogical approaches!</a:t>
            </a:r>
            <a:endParaRPr/>
          </a:p>
        </p:txBody>
      </p:sp>
      <p:sp>
        <p:nvSpPr>
          <p:cNvPr id="222" name="Google Shape;222;p30"/>
          <p:cNvSpPr txBox="1"/>
          <p:nvPr/>
        </p:nvSpPr>
        <p:spPr>
          <a:xfrm>
            <a:off x="792525" y="1505800"/>
            <a:ext cx="7695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more authentic tasks — evaluate, modifying, extend </a:t>
            </a:r>
            <a:r>
              <a:rPr lang="en" sz="1600" b="1">
                <a:latin typeface="Lato"/>
                <a:ea typeface="Lato"/>
                <a:cs typeface="Lato"/>
                <a:sym typeface="Lato"/>
              </a:rPr>
              <a:t>existing code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3" name="Google Shape;223;p30"/>
          <p:cNvPicPr preferRelativeResize="0"/>
          <p:nvPr/>
        </p:nvPicPr>
        <p:blipFill rotWithShape="1">
          <a:blip r:embed="rId3">
            <a:alphaModFix/>
          </a:blip>
          <a:srcRect t="16095" b="30712"/>
          <a:stretch/>
        </p:blipFill>
        <p:spPr>
          <a:xfrm>
            <a:off x="1972125" y="2014625"/>
            <a:ext cx="4799750" cy="2882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1"/>
          <p:cNvSpPr txBox="1">
            <a:spLocks noGrp="1"/>
          </p:cNvSpPr>
          <p:nvPr>
            <p:ph type="title"/>
          </p:nvPr>
        </p:nvSpPr>
        <p:spPr>
          <a:xfrm>
            <a:off x="729450" y="556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Opportunities: new, pedagogical approaches!</a:t>
            </a:r>
            <a:endParaRPr/>
          </a:p>
        </p:txBody>
      </p:sp>
      <p:sp>
        <p:nvSpPr>
          <p:cNvPr id="229" name="Google Shape;229;p31"/>
          <p:cNvSpPr txBox="1"/>
          <p:nvPr/>
        </p:nvSpPr>
        <p:spPr>
          <a:xfrm>
            <a:off x="792525" y="1505800"/>
            <a:ext cx="76956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explaining algorithmic concepts clearly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easier for human to understand ⇒ easier for LLM to generate code 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0" name="Google Shape;230;p31"/>
          <p:cNvPicPr preferRelativeResize="0"/>
          <p:nvPr/>
        </p:nvPicPr>
        <p:blipFill rotWithShape="1">
          <a:blip r:embed="rId3">
            <a:alphaModFix/>
          </a:blip>
          <a:srcRect t="27177"/>
          <a:stretch/>
        </p:blipFill>
        <p:spPr>
          <a:xfrm>
            <a:off x="1661125" y="2167550"/>
            <a:ext cx="5825352" cy="264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4"/>
          <p:cNvSpPr txBox="1">
            <a:spLocks noGrp="1"/>
          </p:cNvSpPr>
          <p:nvPr>
            <p:ph type="title"/>
          </p:nvPr>
        </p:nvSpPr>
        <p:spPr>
          <a:xfrm>
            <a:off x="721318" y="559371"/>
            <a:ext cx="81711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did we get here so fast?</a:t>
            </a:r>
            <a:endParaRPr/>
          </a:p>
        </p:txBody>
      </p:sp>
      <p:sp>
        <p:nvSpPr>
          <p:cNvPr id="107" name="Google Shape;107;p14"/>
          <p:cNvSpPr txBox="1"/>
          <p:nvPr/>
        </p:nvSpPr>
        <p:spPr>
          <a:xfrm>
            <a:off x="792525" y="1505800"/>
            <a:ext cx="76956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8" name="Google Shape;10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4100" y="1419875"/>
            <a:ext cx="7015802" cy="3506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4"/>
          <p:cNvSpPr txBox="1"/>
          <p:nvPr/>
        </p:nvSpPr>
        <p:spPr>
          <a:xfrm>
            <a:off x="3608614" y="4831775"/>
            <a:ext cx="5535386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hlinkClick r:id="rId4"/>
              </a:rPr>
              <a:t>https://github.blog/2022-09-08-github-copilot-now-available-for-teachers/</a:t>
            </a:r>
            <a:endParaRPr sz="1200" dirty="0"/>
          </a:p>
        </p:txBody>
      </p:sp>
      <p:sp>
        <p:nvSpPr>
          <p:cNvPr id="110" name="Google Shape;110;p14"/>
          <p:cNvSpPr/>
          <p:nvPr/>
        </p:nvSpPr>
        <p:spPr>
          <a:xfrm rot="5400000">
            <a:off x="6187050" y="4608224"/>
            <a:ext cx="310800" cy="3246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2"/>
          <p:cNvSpPr txBox="1">
            <a:spLocks noGrp="1"/>
          </p:cNvSpPr>
          <p:nvPr>
            <p:ph type="title"/>
          </p:nvPr>
        </p:nvSpPr>
        <p:spPr>
          <a:xfrm>
            <a:off x="729450" y="556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Opportunities</a:t>
            </a:r>
            <a:endParaRPr/>
          </a:p>
        </p:txBody>
      </p:sp>
      <p:pic>
        <p:nvPicPr>
          <p:cNvPr id="236" name="Google Shape;23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0225" y="1290650"/>
            <a:ext cx="6843551" cy="385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850" y="1459450"/>
            <a:ext cx="8839204" cy="2416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3"/>
          <p:cNvSpPr txBox="1">
            <a:spLocks noGrp="1"/>
          </p:cNvSpPr>
          <p:nvPr>
            <p:ph type="title"/>
          </p:nvPr>
        </p:nvSpPr>
        <p:spPr>
          <a:xfrm>
            <a:off x="729450" y="556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</a:t>
            </a:r>
            <a:endParaRPr/>
          </a:p>
        </p:txBody>
      </p:sp>
      <p:sp>
        <p:nvSpPr>
          <p:cNvPr id="243" name="Google Shape;243;p33"/>
          <p:cNvSpPr txBox="1"/>
          <p:nvPr/>
        </p:nvSpPr>
        <p:spPr>
          <a:xfrm>
            <a:off x="792525" y="1505800"/>
            <a:ext cx="7695600" cy="38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Shaping Pedagogy: 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While the capabilities of LLMs are now well known (pretty good!), there’s a need to know how students </a:t>
            </a:r>
            <a:r>
              <a:rPr lang="en" sz="1600" i="1">
                <a:latin typeface="Lato"/>
                <a:ea typeface="Lato"/>
                <a:cs typeface="Lato"/>
                <a:sym typeface="Lato"/>
              </a:rPr>
              <a:t>use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 and </a:t>
            </a:r>
            <a:r>
              <a:rPr lang="en" sz="1600" i="1">
                <a:latin typeface="Lato"/>
                <a:ea typeface="Lato"/>
                <a:cs typeface="Lato"/>
                <a:sym typeface="Lato"/>
              </a:rPr>
              <a:t>interact 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with these tools. 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Curricular initiatives: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How can use utilize LLMs in the classroom? How can we create assignments that are not easily solved by LLMs? How can we still measure learning? 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Educational tool development - how and when to expose LLM feedback into programming environments?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ITiCSE WG4: WG 4: Transformed by Transformers: Navigating the AI Coding Revolution for CS Education 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Looking at the implications of LLMs for computing education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https://iticse.acm.org/2023/working-groups/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0"/>
          <p:cNvSpPr txBox="1">
            <a:spLocks noGrp="1"/>
          </p:cNvSpPr>
          <p:nvPr>
            <p:ph type="title"/>
          </p:nvPr>
        </p:nvSpPr>
        <p:spPr>
          <a:xfrm>
            <a:off x="729450" y="556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Recent work</a:t>
            </a:r>
            <a:endParaRPr/>
          </a:p>
        </p:txBody>
      </p:sp>
      <p:sp>
        <p:nvSpPr>
          <p:cNvPr id="281" name="Google Shape;281;p40"/>
          <p:cNvSpPr txBox="1"/>
          <p:nvPr/>
        </p:nvSpPr>
        <p:spPr>
          <a:xfrm>
            <a:off x="792525" y="1505800"/>
            <a:ext cx="7695600" cy="3847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0" lvl="0" algn="l" rtl="0">
              <a:spcBef>
                <a:spcPts val="0"/>
              </a:spcBef>
              <a:spcAft>
                <a:spcPts val="0"/>
              </a:spcAft>
              <a:buSzPts val="1600"/>
            </a:pPr>
            <a:r>
              <a:rPr lang="en-IE" sz="1600" b="1" dirty="0">
                <a:latin typeface="Lato"/>
                <a:ea typeface="Lato"/>
                <a:cs typeface="Lato"/>
                <a:sym typeface="Lato"/>
              </a:rPr>
              <a:t>ACE </a:t>
            </a:r>
          </a:p>
          <a:p>
            <a:pPr marL="412750" lvl="0" indent="-285750" algn="l" rtl="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The Robots Are Coming: Exploring the Implications of </a:t>
            </a:r>
            <a:r>
              <a:rPr lang="en-US" sz="1600" dirty="0" err="1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OpenAI</a:t>
            </a:r>
            <a:r>
              <a:rPr lang="en-US" sz="1600" dirty="0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 Codex on Introductory Programming</a:t>
            </a:r>
            <a:r>
              <a:rPr lang="en-US" sz="1600" dirty="0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</a:rPr>
              <a:t> ACE '22 </a:t>
            </a:r>
            <a:r>
              <a:rPr lang="en-US" sz="1600" b="1" dirty="0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</a:rPr>
              <a:t>Best Research Paper Award</a:t>
            </a:r>
          </a:p>
          <a:p>
            <a:pPr marL="412750" lvl="0" indent="-285750" algn="l" rtl="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My AI Wants to Know if This Will Be On the Exam: Testing </a:t>
            </a:r>
            <a:r>
              <a:rPr lang="en-US" sz="1600" dirty="0" err="1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OpenAI's</a:t>
            </a:r>
            <a:r>
              <a:rPr lang="en-US" sz="1600" dirty="0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 Codex on CS2 Programming Exercises</a:t>
            </a:r>
            <a:r>
              <a:rPr lang="en-US" sz="1600" dirty="0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</a:rPr>
              <a:t> ACE '23 </a:t>
            </a:r>
            <a:r>
              <a:rPr lang="en-US" sz="1600" b="1" dirty="0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</a:rPr>
              <a:t>Best Research Paper Award</a:t>
            </a:r>
          </a:p>
          <a:p>
            <a:pPr marL="127000" lvl="0" algn="l" rtl="0">
              <a:spcBef>
                <a:spcPts val="0"/>
              </a:spcBef>
              <a:spcAft>
                <a:spcPts val="0"/>
              </a:spcAft>
              <a:buSzPts val="1600"/>
            </a:pPr>
            <a:r>
              <a:rPr lang="en" sz="1600" b="1" dirty="0">
                <a:latin typeface="Lato"/>
                <a:ea typeface="Lato"/>
                <a:cs typeface="Lato"/>
                <a:sym typeface="Lato"/>
              </a:rPr>
              <a:t>ICER 22</a:t>
            </a:r>
          </a:p>
          <a:p>
            <a:pPr marL="412750" lvl="0" indent="-285750" algn="l" rtl="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en-US" sz="1600" dirty="0">
                <a:latin typeface="Lato"/>
                <a:ea typeface="Lato"/>
                <a:cs typeface="Lato"/>
                <a:sym typeface="Lato"/>
                <a:hlinkClick r:id="rId5"/>
              </a:rPr>
              <a:t>Automatic Generation of Programming Exercises and Code Explanations Using Large Language Models</a:t>
            </a:r>
            <a:r>
              <a:rPr lang="en-US" sz="160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600" b="1" dirty="0">
                <a:latin typeface="Lato"/>
                <a:ea typeface="Lato"/>
                <a:cs typeface="Lato"/>
                <a:sym typeface="Lato"/>
              </a:rPr>
              <a:t>Best Paper Award</a:t>
            </a:r>
          </a:p>
          <a:p>
            <a:pPr marL="127000" lvl="0" algn="l" rtl="0">
              <a:spcBef>
                <a:spcPts val="0"/>
              </a:spcBef>
              <a:spcAft>
                <a:spcPts val="0"/>
              </a:spcAft>
              <a:buSzPts val="1600"/>
            </a:pPr>
            <a:r>
              <a:rPr lang="en" sz="1600" b="1" dirty="0">
                <a:latin typeface="Lato"/>
                <a:ea typeface="Lato"/>
                <a:cs typeface="Lato"/>
                <a:sym typeface="Lato"/>
              </a:rPr>
              <a:t>SIGCSE 23</a:t>
            </a:r>
          </a:p>
          <a:p>
            <a:pPr marL="412750" lvl="0" indent="-285750" algn="l" rtl="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en-US" sz="1600" dirty="0">
                <a:latin typeface="Lato"/>
                <a:ea typeface="Lato"/>
                <a:cs typeface="Lato"/>
                <a:sym typeface="Lato"/>
                <a:hlinkClick r:id="rId6"/>
              </a:rPr>
              <a:t>Programming Is Hard - Or at Least It Used to Be: Educational Opportunities And Challenges of AI Code Generation</a:t>
            </a:r>
            <a:r>
              <a:rPr lang="en-US" sz="160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00" b="1" dirty="0">
                <a:latin typeface="Lato"/>
                <a:ea typeface="Lato"/>
                <a:cs typeface="Lato"/>
                <a:sym typeface="Lato"/>
              </a:rPr>
              <a:t>Best Position and Curricula Initiative Paper Award</a:t>
            </a:r>
          </a:p>
          <a:p>
            <a:pPr marL="412750" lvl="0" indent="-285750" algn="l" rtl="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en-US" sz="1600" dirty="0">
                <a:latin typeface="Lato"/>
                <a:ea typeface="Lato"/>
                <a:cs typeface="Lato"/>
                <a:sym typeface="Lato"/>
                <a:hlinkClick r:id="rId7"/>
              </a:rPr>
              <a:t>Using Large Language Models to Enhance Programming Error Messages</a:t>
            </a:r>
            <a:endParaRPr sz="1600" dirty="0"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312505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		</a:t>
            </a:r>
            <a:endParaRPr/>
          </a:p>
        </p:txBody>
      </p:sp>
      <p:sp>
        <p:nvSpPr>
          <p:cNvPr id="249" name="Google Shape;249;p3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100"/>
              <a:t>Questions? </a:t>
            </a:r>
            <a:endParaRPr sz="2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 txBox="1">
            <a:spLocks noGrp="1"/>
          </p:cNvSpPr>
          <p:nvPr>
            <p:ph type="title"/>
          </p:nvPr>
        </p:nvSpPr>
        <p:spPr>
          <a:xfrm>
            <a:off x="721318" y="559371"/>
            <a:ext cx="81711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we dealing with? </a:t>
            </a:r>
            <a:endParaRPr/>
          </a:p>
        </p:txBody>
      </p:sp>
      <p:sp>
        <p:nvSpPr>
          <p:cNvPr id="116" name="Google Shape;116;p15"/>
          <p:cNvSpPr txBox="1"/>
          <p:nvPr/>
        </p:nvSpPr>
        <p:spPr>
          <a:xfrm>
            <a:off x="829350" y="1333950"/>
            <a:ext cx="7695600" cy="43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Most media attention has been on 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text -&gt; text (chat, essays, natural-language exams, etc.)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text -&gt; image (e.g. Dall⬝E 2)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text -&gt; video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text -&gt; music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etc.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 b="1">
                <a:latin typeface="Lato"/>
                <a:ea typeface="Lato"/>
                <a:cs typeface="Lato"/>
                <a:sym typeface="Lato"/>
              </a:rPr>
              <a:t>We have been interested in</a:t>
            </a:r>
            <a:endParaRPr sz="1600" b="1">
              <a:latin typeface="Lato"/>
              <a:ea typeface="Lato"/>
              <a:cs typeface="Lato"/>
              <a:sym typeface="La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text -&gt; code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code -&gt; text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code -&gt; code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And other things like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code + programming error messages -&gt; text/code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code + text -&gt; text/code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etc.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In other words, anything that involves code in/out of LLMs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721318" y="559371"/>
            <a:ext cx="81711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we care about?</a:t>
            </a:r>
            <a:endParaRPr/>
          </a:p>
        </p:txBody>
      </p:sp>
      <p:sp>
        <p:nvSpPr>
          <p:cNvPr id="122" name="Google Shape;122;p16"/>
          <p:cNvSpPr txBox="1"/>
          <p:nvPr/>
        </p:nvSpPr>
        <p:spPr>
          <a:xfrm>
            <a:off x="829350" y="1333950"/>
            <a:ext cx="7695600" cy="26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Immediate or short-term challenges &amp; opportunities in </a:t>
            </a:r>
            <a:r>
              <a:rPr lang="en" sz="1600" b="1">
                <a:latin typeface="Lato"/>
                <a:ea typeface="Lato"/>
                <a:cs typeface="Lato"/>
                <a:sym typeface="Lato"/>
              </a:rPr>
              <a:t>programming</a:t>
            </a:r>
            <a:endParaRPr sz="1600" b="1">
              <a:latin typeface="Lato"/>
              <a:ea typeface="Lato"/>
              <a:cs typeface="Lato"/>
              <a:sym typeface="Lato"/>
            </a:endParaRPr>
          </a:p>
          <a:p>
            <a:pPr marL="13716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Pedagogy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13716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Curriculum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13716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Practice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13716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Culture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13716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…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9144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+ Slightly longer-term (so, likely-ish) Directions, Trends, Dynamics in the above areas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9144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- Looking further and further ahead gets fuzzier and fuzzier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 txBox="1">
            <a:spLocks noGrp="1"/>
          </p:cNvSpPr>
          <p:nvPr>
            <p:ph type="title"/>
          </p:nvPr>
        </p:nvSpPr>
        <p:spPr>
          <a:xfrm>
            <a:off x="721318" y="559371"/>
            <a:ext cx="81711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we know?</a:t>
            </a:r>
            <a:endParaRPr/>
          </a:p>
        </p:txBody>
      </p:sp>
      <p:sp>
        <p:nvSpPr>
          <p:cNvPr id="128" name="Google Shape;128;p17"/>
          <p:cNvSpPr txBox="1"/>
          <p:nvPr/>
        </p:nvSpPr>
        <p:spPr>
          <a:xfrm>
            <a:off x="829350" y="1333950"/>
            <a:ext cx="7695600" cy="3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Large Language Models are good at working with (basic-ish) code 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1828800" lvl="2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■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several CS1 &amp; CS2 experiments show Codex performs in top quartile of real students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13716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Good at working with a mix of code and natural language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13716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Available (often free)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13716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Being used by students &amp; educators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13716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Improving </a:t>
            </a:r>
            <a:r>
              <a:rPr lang="en" sz="1600" b="1" i="1">
                <a:latin typeface="Lato"/>
                <a:ea typeface="Lato"/>
                <a:cs typeface="Lato"/>
                <a:sym typeface="Lato"/>
              </a:rPr>
              <a:t>rapidly</a:t>
            </a:r>
            <a:endParaRPr sz="1600" b="1">
              <a:latin typeface="Lato"/>
              <a:ea typeface="Lato"/>
              <a:cs typeface="Lato"/>
              <a:sym typeface="Lato"/>
            </a:endParaRPr>
          </a:p>
          <a:p>
            <a:pPr marL="13716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Diversifying in their modes of access, interaction and purpose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1828800" lvl="2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■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Web interfaces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1828800" lvl="2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■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Apps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1828800" lvl="2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■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APIs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1828800" lvl="2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■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IDE plugins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1828800" lvl="2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■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…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8"/>
          <p:cNvSpPr txBox="1">
            <a:spLocks noGrp="1"/>
          </p:cNvSpPr>
          <p:nvPr>
            <p:ph type="title"/>
          </p:nvPr>
        </p:nvSpPr>
        <p:spPr>
          <a:xfrm>
            <a:off x="721318" y="559371"/>
            <a:ext cx="81711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</a:t>
            </a:r>
            <a:endParaRPr/>
          </a:p>
        </p:txBody>
      </p:sp>
      <p:sp>
        <p:nvSpPr>
          <p:cNvPr id="134" name="Google Shape;134;p18"/>
          <p:cNvSpPr txBox="1"/>
          <p:nvPr/>
        </p:nvSpPr>
        <p:spPr>
          <a:xfrm>
            <a:off x="716325" y="1505800"/>
            <a:ext cx="7695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5" name="Google Shape;13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433625"/>
            <a:ext cx="7262201" cy="246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9"/>
          <p:cNvSpPr txBox="1">
            <a:spLocks noGrp="1"/>
          </p:cNvSpPr>
          <p:nvPr>
            <p:ph type="title"/>
          </p:nvPr>
        </p:nvSpPr>
        <p:spPr>
          <a:xfrm>
            <a:off x="721318" y="559371"/>
            <a:ext cx="81711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</a:t>
            </a:r>
            <a:endParaRPr/>
          </a:p>
        </p:txBody>
      </p:sp>
      <p:sp>
        <p:nvSpPr>
          <p:cNvPr id="141" name="Google Shape;141;p19"/>
          <p:cNvSpPr txBox="1"/>
          <p:nvPr/>
        </p:nvSpPr>
        <p:spPr>
          <a:xfrm>
            <a:off x="716325" y="1505800"/>
            <a:ext cx="76956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Academic misconduct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Low-risk (high-reward)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2" name="Google Shape;14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5422" y="1274650"/>
            <a:ext cx="3847000" cy="362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6729" y="2351500"/>
            <a:ext cx="2439422" cy="225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9"/>
          <p:cNvSpPr txBox="1"/>
          <p:nvPr/>
        </p:nvSpPr>
        <p:spPr>
          <a:xfrm>
            <a:off x="1561125" y="4604375"/>
            <a:ext cx="3067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“The Robots are Coming” (ACE 2022)</a:t>
            </a:r>
            <a:endParaRPr i="1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"/>
          <p:cNvSpPr txBox="1">
            <a:spLocks noGrp="1"/>
          </p:cNvSpPr>
          <p:nvPr>
            <p:ph type="title"/>
          </p:nvPr>
        </p:nvSpPr>
        <p:spPr>
          <a:xfrm>
            <a:off x="721318" y="559371"/>
            <a:ext cx="81711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</a:t>
            </a:r>
            <a:endParaRPr/>
          </a:p>
        </p:txBody>
      </p:sp>
      <p:sp>
        <p:nvSpPr>
          <p:cNvPr id="150" name="Google Shape;150;p20"/>
          <p:cNvSpPr txBox="1"/>
          <p:nvPr/>
        </p:nvSpPr>
        <p:spPr>
          <a:xfrm>
            <a:off x="792525" y="1505800"/>
            <a:ext cx="76956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Academic integrity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1" name="Google Shape;15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563" y="105950"/>
            <a:ext cx="8876874" cy="493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 txBox="1">
            <a:spLocks noGrp="1"/>
          </p:cNvSpPr>
          <p:nvPr>
            <p:ph type="title"/>
          </p:nvPr>
        </p:nvSpPr>
        <p:spPr>
          <a:xfrm>
            <a:off x="721318" y="559371"/>
            <a:ext cx="81711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</a:t>
            </a:r>
            <a:endParaRPr/>
          </a:p>
        </p:txBody>
      </p:sp>
      <p:sp>
        <p:nvSpPr>
          <p:cNvPr id="157" name="Google Shape;157;p21"/>
          <p:cNvSpPr txBox="1"/>
          <p:nvPr/>
        </p:nvSpPr>
        <p:spPr>
          <a:xfrm>
            <a:off x="792525" y="1505800"/>
            <a:ext cx="76956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Attribution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The “slow accept”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Blurred lines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8" name="Google Shape;15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2050" y="3086137"/>
            <a:ext cx="4439949" cy="1426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2050" y="899250"/>
            <a:ext cx="4439950" cy="1686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767</Words>
  <Application>Microsoft Office PowerPoint</Application>
  <PresentationFormat>On-screen Show (16:9)</PresentationFormat>
  <Paragraphs>111</Paragraphs>
  <Slides>23</Slides>
  <Notes>23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Lato</vt:lpstr>
      <vt:lpstr>Arial</vt:lpstr>
      <vt:lpstr>Raleway</vt:lpstr>
      <vt:lpstr>Streamline</vt:lpstr>
      <vt:lpstr>Programming Is Hard Or at Least It Used to Be:  Educational Opportunities and Challenges  of AI Code Generation</vt:lpstr>
      <vt:lpstr>How did we get here so fast?</vt:lpstr>
      <vt:lpstr>What are we dealing with? </vt:lpstr>
      <vt:lpstr>What do we care about?</vt:lpstr>
      <vt:lpstr>What do we know?</vt:lpstr>
      <vt:lpstr>Challenges</vt:lpstr>
      <vt:lpstr>Challenges</vt:lpstr>
      <vt:lpstr>Challenges</vt:lpstr>
      <vt:lpstr>Challenges</vt:lpstr>
      <vt:lpstr>Challenges</vt:lpstr>
      <vt:lpstr>Challenges</vt:lpstr>
      <vt:lpstr>Challenges</vt:lpstr>
      <vt:lpstr>Opportunities</vt:lpstr>
      <vt:lpstr>Opportunities</vt:lpstr>
      <vt:lpstr>Opportunities</vt:lpstr>
      <vt:lpstr>Opportunities</vt:lpstr>
      <vt:lpstr>Opportunities</vt:lpstr>
      <vt:lpstr>Opportunities: new, pedagogical approaches!</vt:lpstr>
      <vt:lpstr>Opportunities: new, pedagogical approaches!</vt:lpstr>
      <vt:lpstr>Opportunities</vt:lpstr>
      <vt:lpstr>Future</vt:lpstr>
      <vt:lpstr>Recent work</vt:lpstr>
      <vt:lpstr>Thank you!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Programming Is Hard Or at Least It Used to Be:  Educational Opportunities and Challenges  of AI Code Generation</dc:title>
  <dc:creator>Brett Becker</dc:creator>
  <cp:lastModifiedBy>Brett Becker</cp:lastModifiedBy>
  <cp:revision>1</cp:revision>
  <dcterms:modified xsi:type="dcterms:W3CDTF">2023-03-17T03:21:16Z</dcterms:modified>
</cp:coreProperties>
</file>